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68" r:id="rId2"/>
    <p:sldId id="471" r:id="rId3"/>
    <p:sldId id="475" r:id="rId4"/>
    <p:sldId id="474" r:id="rId5"/>
    <p:sldId id="476" r:id="rId6"/>
    <p:sldId id="477" r:id="rId7"/>
    <p:sldId id="478" r:id="rId8"/>
    <p:sldId id="472" r:id="rId9"/>
    <p:sldId id="473" r:id="rId10"/>
    <p:sldId id="479" r:id="rId11"/>
  </p:sldIdLst>
  <p:sldSz cx="9144000" cy="6858000" type="screen4x3"/>
  <p:notesSz cx="69850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A50021"/>
    <a:srgbClr val="FF3300"/>
    <a:srgbClr val="6699FF"/>
    <a:srgbClr val="008000"/>
    <a:srgbClr val="FFCC66"/>
    <a:srgbClr val="C0C0C0"/>
    <a:srgbClr val="782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54"/>
    <p:restoredTop sz="93874"/>
  </p:normalViewPr>
  <p:slideViewPr>
    <p:cSldViewPr>
      <p:cViewPr varScale="1">
        <p:scale>
          <a:sx n="89" d="100"/>
          <a:sy n="89" d="100"/>
        </p:scale>
        <p:origin x="728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t" anchorCtr="0" compatLnSpc="1">
            <a:prstTxWarp prst="textNoShape">
              <a:avLst/>
            </a:prstTxWarp>
          </a:bodyPr>
          <a:lstStyle>
            <a:lvl1pPr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6050" y="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t" anchorCtr="0" compatLnSpc="1">
            <a:prstTxWarp prst="textNoShape">
              <a:avLst/>
            </a:prstTxWarp>
          </a:bodyPr>
          <a:lstStyle>
            <a:lvl1pPr algn="r"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6975"/>
            <a:ext cx="302736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b" anchorCtr="0" compatLnSpc="1">
            <a:prstTxWarp prst="textNoShape">
              <a:avLst/>
            </a:prstTxWarp>
          </a:bodyPr>
          <a:lstStyle>
            <a:lvl1pPr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6050" y="8816975"/>
            <a:ext cx="3027363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fld id="{45E3EEA5-E800-4A43-930E-2BB6749747CF}" type="slidenum">
              <a:rPr lang="en-CA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70897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t" anchorCtr="0" compatLnSpc="1">
            <a:prstTxWarp prst="textNoShape">
              <a:avLst/>
            </a:prstTxWarp>
          </a:bodyPr>
          <a:lstStyle>
            <a:lvl1pPr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57638" y="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t" anchorCtr="0" compatLnSpc="1">
            <a:prstTxWarp prst="textNoShape">
              <a:avLst/>
            </a:prstTxWarp>
          </a:bodyPr>
          <a:lstStyle>
            <a:lvl1pPr algn="r"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157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212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273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b" anchorCtr="0" compatLnSpc="1">
            <a:prstTxWarp prst="textNoShape">
              <a:avLst/>
            </a:prstTxWarp>
          </a:bodyPr>
          <a:lstStyle>
            <a:lvl1pPr defTabSz="929627">
              <a:defRPr sz="1200">
                <a:latin typeface="Times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57638" y="8820150"/>
            <a:ext cx="3027362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43" tIns="46473" rIns="92943" bIns="46473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fld id="{8A0622A2-7CE5-5941-B300-C2659D73BE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864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88E556-9A5F-4A8F-84A2-E12F2DB517C8}" type="slidenum">
              <a:rPr lang="en-US"/>
              <a:pPr/>
              <a:t>1</a:t>
            </a:fld>
            <a:endParaRPr lang="en-US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 371 Week 1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6B11158-E255-4EC3-B907-2AD16D773007}" type="datetime1">
              <a:rPr lang="en-US" smtClean="0"/>
              <a:pPr/>
              <a:t>4/19/18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%5CChrisG5%5CUsers%5Cchristopher%5CDesktop%5CConcordia%20Powerpoint%5CNew_Concordia_PPT-1.jpg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 descr="ChrisG5:Users:christopher:Desktop:Concordia Powerpoint:New_Concordia_PPT-1.jpg"/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00400" y="2133600"/>
            <a:ext cx="5257800" cy="1295400"/>
          </a:xfrm>
        </p:spPr>
        <p:txBody>
          <a:bodyPr anchor="ctr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00400" y="3886200"/>
            <a:ext cx="5257800" cy="2133600"/>
          </a:xfr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73375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7291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8508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68628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507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611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529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1514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2582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7172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00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5469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0779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localhost/%5CChrisG5%5CUsers%5Cchristopher%5CDesktop%5CConcordia%20Powerpoint%5CNew_Concordia_PPT-2.jp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ChrisG5:Users:christopher:Desktop:Concordia Powerpoint:New_Concordia_PPT-2.jpg"/>
          <p:cNvPicPr>
            <a:picLocks noChangeAspect="1" noChangeArrowheads="1"/>
          </p:cNvPicPr>
          <p:nvPr/>
        </p:nvPicPr>
        <p:blipFill>
          <a:blip r:embed="rId15" r:link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  <p:sldLayoutId id="2147484205" r:id="rId12"/>
    <p:sldLayoutId id="2147484206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+mj-lt"/>
          <a:ea typeface="MS PGothic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  <a:ea typeface="MS PGothic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  <a:ea typeface="MS PGothic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  <a:ea typeface="MS PGothic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  <a:ea typeface="MS PGothic" pitchFamily="34" charset="-128"/>
          <a:cs typeface="MS PGothic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782336"/>
          </a:solidFill>
          <a:latin typeface="GillSans Bold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 6651</a:t>
            </a:r>
            <a:br>
              <a:rPr lang="en-US" dirty="0"/>
            </a:br>
            <a:r>
              <a:rPr lang="en-US" b="1" dirty="0"/>
              <a:t>Algorithm Design Techniques</a:t>
            </a:r>
            <a:br>
              <a:rPr lang="en-US" b="1" dirty="0"/>
            </a:br>
            <a:r>
              <a:rPr lang="en-US" dirty="0"/>
              <a:t>Week 10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15816" y="3886200"/>
            <a:ext cx="5542384" cy="2133600"/>
          </a:xfrm>
        </p:spPr>
        <p:txBody>
          <a:bodyPr/>
          <a:lstStyle/>
          <a:p>
            <a:r>
              <a:rPr lang="en-US" dirty="0"/>
              <a:t>Backtracking</a:t>
            </a:r>
            <a:r>
              <a:rPr lang="en-US"/>
              <a:t>. </a:t>
            </a:r>
            <a:endParaRPr lang="en-US" dirty="0"/>
          </a:p>
          <a:p>
            <a:endParaRPr lang="en-US" dirty="0"/>
          </a:p>
          <a:p>
            <a:r>
              <a:rPr lang="en-US" dirty="0"/>
              <a:t>(some figures are taken from textbook)</a:t>
            </a:r>
          </a:p>
        </p:txBody>
      </p:sp>
    </p:spTree>
    <p:extLst>
      <p:ext uri="{BB962C8B-B14F-4D97-AF65-F5344CB8AC3E}">
        <p14:creationId xmlns:p14="http://schemas.microsoft.com/office/powerpoint/2010/main" val="1989386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FF431-6811-6A41-86AF-C3C64710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coloring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21404-E0FF-0F4D-AC5A-054495432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1752600"/>
            <a:ext cx="3907217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9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C262-D10F-0141-B513-AB2682B98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DBC80-9D31-6F4C-8DBD-E0A4C78D6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412776"/>
            <a:ext cx="7772400" cy="4114800"/>
          </a:xfrm>
        </p:spPr>
        <p:txBody>
          <a:bodyPr/>
          <a:lstStyle/>
          <a:p>
            <a:r>
              <a:rPr lang="en-US" dirty="0"/>
              <a:t>Constant</a:t>
            </a:r>
          </a:p>
          <a:p>
            <a:r>
              <a:rPr lang="en-US" dirty="0"/>
              <a:t>Logarithmic</a:t>
            </a:r>
          </a:p>
          <a:p>
            <a:pPr lvl="1"/>
            <a:r>
              <a:rPr lang="en-US" sz="2000" dirty="0"/>
              <a:t>Binary Search</a:t>
            </a:r>
          </a:p>
          <a:p>
            <a:r>
              <a:rPr lang="en-US" dirty="0"/>
              <a:t>Linear </a:t>
            </a:r>
          </a:p>
          <a:p>
            <a:pPr lvl="1"/>
            <a:r>
              <a:rPr lang="en-US" sz="2000" dirty="0"/>
              <a:t>Greedy</a:t>
            </a:r>
          </a:p>
          <a:p>
            <a:r>
              <a:rPr lang="en-US" dirty="0" err="1"/>
              <a:t>nlogn</a:t>
            </a:r>
            <a:endParaRPr lang="en-US" dirty="0"/>
          </a:p>
          <a:p>
            <a:pPr lvl="1"/>
            <a:r>
              <a:rPr lang="en-US" sz="2000" dirty="0"/>
              <a:t>Comparison based Sorting</a:t>
            </a:r>
          </a:p>
          <a:p>
            <a:r>
              <a:rPr lang="en-US" dirty="0"/>
              <a:t>Polynomial</a:t>
            </a:r>
          </a:p>
          <a:p>
            <a:pPr lvl="1"/>
            <a:r>
              <a:rPr lang="en-US" sz="2000" dirty="0"/>
              <a:t>Shortest path</a:t>
            </a:r>
          </a:p>
          <a:p>
            <a:pPr lvl="1"/>
            <a:r>
              <a:rPr lang="en-US" sz="2000" dirty="0"/>
              <a:t>Pseudo-polynomial</a:t>
            </a:r>
          </a:p>
          <a:p>
            <a:pPr lvl="2"/>
            <a:r>
              <a:rPr lang="en-US" sz="2000" dirty="0"/>
              <a:t>Dynamic Programming</a:t>
            </a:r>
          </a:p>
          <a:p>
            <a:r>
              <a:rPr lang="en-US" dirty="0"/>
              <a:t>Larger: exponential, factorial</a:t>
            </a:r>
          </a:p>
          <a:p>
            <a:pPr lvl="1"/>
            <a:r>
              <a:rPr lang="en-US" sz="2000" dirty="0"/>
              <a:t>Hamiltonian cycles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49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3F0-7323-B343-9855-6D7CF3E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990-BFD6-3F45-89DC-152772BC9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problems</a:t>
            </a:r>
          </a:p>
          <a:p>
            <a:pPr lvl="1"/>
            <a:r>
              <a:rPr lang="en-US" dirty="0"/>
              <a:t>Is this graph connected?</a:t>
            </a:r>
          </a:p>
          <a:p>
            <a:pPr lvl="1"/>
            <a:r>
              <a:rPr lang="en-US" dirty="0"/>
              <a:t>Is this number prime?</a:t>
            </a:r>
          </a:p>
          <a:p>
            <a:r>
              <a:rPr lang="en-US" dirty="0"/>
              <a:t>Optimization problems</a:t>
            </a:r>
          </a:p>
          <a:p>
            <a:r>
              <a:rPr lang="en-US" dirty="0"/>
              <a:t>Constructive (find something)</a:t>
            </a:r>
          </a:p>
          <a:p>
            <a:pPr lvl="1"/>
            <a:r>
              <a:rPr lang="en-US" dirty="0"/>
              <a:t>Search problems: find a specific element of a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42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3F0-7323-B343-9855-6D7CF3E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990-BFD6-3F45-89DC-152772BC9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 solution out of a set of solutions</a:t>
            </a:r>
          </a:p>
          <a:p>
            <a:r>
              <a:rPr lang="en-US" dirty="0"/>
              <a:t>Find an element out of a set of elements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Find min, max, median: find an element from a set, assuming a total ordering (cardinality: n)</a:t>
            </a:r>
          </a:p>
          <a:p>
            <a:pPr lvl="1"/>
            <a:r>
              <a:rPr lang="en-US" dirty="0"/>
              <a:t>Sorting: find …. out of ….</a:t>
            </a:r>
          </a:p>
          <a:p>
            <a:pPr lvl="1"/>
            <a:r>
              <a:rPr lang="en-US" dirty="0"/>
              <a:t>Sorting find a permutation out of the set of all permutations (cardinality: n!)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5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3F0-7323-B343-9855-6D7CF3E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990-BFD6-3F45-89DC-152772BC9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Leap- frog; sequence o steps out of all sequences of steps</a:t>
            </a:r>
          </a:p>
          <a:p>
            <a:pPr lvl="1"/>
            <a:r>
              <a:rPr lang="en-US" dirty="0"/>
              <a:t>Graph: BFS, DFS, 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777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3F0-7323-B343-9855-6D7CF3E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990-BFD6-3F45-89DC-152772BC9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" y="1340768"/>
            <a:ext cx="7772400" cy="4114800"/>
          </a:xfrm>
        </p:spPr>
        <p:txBody>
          <a:bodyPr/>
          <a:lstStyle/>
          <a:p>
            <a:r>
              <a:rPr lang="en-US" dirty="0"/>
              <a:t>Always the option to try all possible elements </a:t>
            </a:r>
          </a:p>
          <a:p>
            <a:r>
              <a:rPr lang="en-US" dirty="0"/>
              <a:t>Usually very expensive</a:t>
            </a:r>
          </a:p>
          <a:p>
            <a:r>
              <a:rPr lang="en-US" dirty="0"/>
              <a:t>Strategies:</a:t>
            </a:r>
          </a:p>
          <a:p>
            <a:pPr lvl="1"/>
            <a:r>
              <a:rPr lang="en-US" dirty="0"/>
              <a:t>Dramatically Reduce your space of search (divide and conquer)</a:t>
            </a:r>
          </a:p>
          <a:p>
            <a:pPr lvl="1"/>
            <a:r>
              <a:rPr lang="en-US" dirty="0"/>
              <a:t>Chose iteratively the elements based on a local minimum (Greedy)</a:t>
            </a:r>
          </a:p>
          <a:p>
            <a:pPr lvl="1"/>
            <a:r>
              <a:rPr lang="en-US" dirty="0"/>
              <a:t>Bottom up construction where we remember the previous solutions (Dynamic Programming)</a:t>
            </a:r>
          </a:p>
          <a:p>
            <a:pPr lvl="1"/>
            <a:r>
              <a:rPr lang="en-US" dirty="0"/>
              <a:t>If none of this works: backtracking</a:t>
            </a:r>
          </a:p>
          <a:p>
            <a:pPr lvl="2"/>
            <a:r>
              <a:rPr lang="en-US" dirty="0"/>
              <a:t>Try all possible combinations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0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3F0-7323-B343-9855-6D7CF3E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backtracking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E990-BFD6-3F45-89DC-152772BC9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" y="1340768"/>
            <a:ext cx="7772400" cy="4114800"/>
          </a:xfrm>
        </p:spPr>
        <p:txBody>
          <a:bodyPr/>
          <a:lstStyle/>
          <a:p>
            <a:r>
              <a:rPr lang="en-US" dirty="0"/>
              <a:t>N- queens (and variations)</a:t>
            </a:r>
          </a:p>
          <a:p>
            <a:r>
              <a:rPr lang="en-US" dirty="0"/>
              <a:t>Find all permutations (anagrams)</a:t>
            </a:r>
          </a:p>
          <a:p>
            <a:r>
              <a:rPr lang="en-US" dirty="0"/>
              <a:t>Travelling </a:t>
            </a:r>
            <a:r>
              <a:rPr lang="en-US" dirty="0" err="1"/>
              <a:t>Saleseman</a:t>
            </a:r>
            <a:r>
              <a:rPr lang="en-US" dirty="0"/>
              <a:t> Problem (aka Finding all Hamiltonian Cycles)</a:t>
            </a:r>
          </a:p>
          <a:p>
            <a:r>
              <a:rPr lang="en-US" dirty="0"/>
              <a:t>Longest possible route in a graph</a:t>
            </a:r>
          </a:p>
          <a:p>
            <a:r>
              <a:rPr lang="en-US" dirty="0"/>
              <a:t>All k – colorable configurations in a graph</a:t>
            </a:r>
          </a:p>
          <a:p>
            <a:r>
              <a:rPr lang="en-US" dirty="0"/>
              <a:t>Constrained satisfiability</a:t>
            </a:r>
          </a:p>
          <a:p>
            <a:r>
              <a:rPr lang="en-US" dirty="0"/>
              <a:t>Etc.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21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C262-D10F-0141-B513-AB2682B98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N-queens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9D8736-ABB7-B843-8F3F-85557ADDC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301" y="1340768"/>
            <a:ext cx="442739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212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25E56-8000-D140-9D26-533CE44EF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02665-4F64-7340-827C-21EDDDC7F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28800"/>
            <a:ext cx="9144000" cy="4508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E75461-0982-224F-A6DC-2CC9A4BA3C58}"/>
              </a:ext>
            </a:extLst>
          </p:cNvPr>
          <p:cNvSpPr txBox="1"/>
          <p:nvPr/>
        </p:nvSpPr>
        <p:spPr>
          <a:xfrm>
            <a:off x="971600" y="5906467"/>
            <a:ext cx="1893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[U of Illinois]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03BDF2-FCBD-724D-9DF7-E7B117DB9E5B}"/>
              </a:ext>
            </a:extLst>
          </p:cNvPr>
          <p:cNvSpPr txBox="1"/>
          <p:nvPr/>
        </p:nvSpPr>
        <p:spPr>
          <a:xfrm>
            <a:off x="2555776" y="4437112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Same cols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0A78BE-E7BF-6946-9181-6330C4E261D4}"/>
              </a:ext>
            </a:extLst>
          </p:cNvPr>
          <p:cNvSpPr txBox="1"/>
          <p:nvPr/>
        </p:nvSpPr>
        <p:spPr>
          <a:xfrm>
            <a:off x="4247456" y="4455010"/>
            <a:ext cx="147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Check right diagonal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9C92A7-AA23-FB46-B944-4D2A67B15DF5}"/>
              </a:ext>
            </a:extLst>
          </p:cNvPr>
          <p:cNvSpPr txBox="1"/>
          <p:nvPr/>
        </p:nvSpPr>
        <p:spPr>
          <a:xfrm>
            <a:off x="6749480" y="4455010"/>
            <a:ext cx="147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Check left diagonal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9D1B16-4FF8-764A-BE29-4C45B6008DAD}"/>
              </a:ext>
            </a:extLst>
          </p:cNvPr>
          <p:cNvSpPr txBox="1"/>
          <p:nvPr/>
        </p:nvSpPr>
        <p:spPr>
          <a:xfrm>
            <a:off x="5220072" y="3888184"/>
            <a:ext cx="123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j + (r - i)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1EBC73-7EF2-CC40-80AF-6F8370601C5B}"/>
              </a:ext>
            </a:extLst>
          </p:cNvPr>
          <p:cNvSpPr txBox="1"/>
          <p:nvPr/>
        </p:nvSpPr>
        <p:spPr>
          <a:xfrm>
            <a:off x="7740352" y="3927196"/>
            <a:ext cx="123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j - (r - i)</a:t>
            </a:r>
          </a:p>
        </p:txBody>
      </p:sp>
    </p:spTree>
    <p:extLst>
      <p:ext uri="{BB962C8B-B14F-4D97-AF65-F5344CB8AC3E}">
        <p14:creationId xmlns:p14="http://schemas.microsoft.com/office/powerpoint/2010/main" val="2216274116"/>
      </p:ext>
    </p:extLst>
  </p:cSld>
  <p:clrMapOvr>
    <a:masterClrMapping/>
  </p:clrMapOvr>
</p:sld>
</file>

<file path=ppt/theme/theme1.xml><?xml version="1.0" encoding="utf-8"?>
<a:theme xmlns:a="http://schemas.openxmlformats.org/drawingml/2006/main" name="Concordia-PPT">
  <a:themeElements>
    <a:clrScheme name="Concordia-PP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MarkComm G4 Server:MarkComm Images:Concordia Powerpoint Template:Concordia Powerpoint:Concordia-PPT.pot</Template>
  <TotalTime>31276</TotalTime>
  <Words>305</Words>
  <Application>Microsoft Macintosh PowerPoint</Application>
  <PresentationFormat>On-screen Show (4:3)</PresentationFormat>
  <Paragraphs>65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MS PGothic</vt:lpstr>
      <vt:lpstr>Gill Sans</vt:lpstr>
      <vt:lpstr>GillSans Bold</vt:lpstr>
      <vt:lpstr>Times</vt:lpstr>
      <vt:lpstr>Concordia-PPT</vt:lpstr>
      <vt:lpstr>COMP 6651 Algorithm Design Techniques Week 10</vt:lpstr>
      <vt:lpstr>Back to complexity</vt:lpstr>
      <vt:lpstr>Types of  Problems</vt:lpstr>
      <vt:lpstr>Search Problems</vt:lpstr>
      <vt:lpstr>Search Problems</vt:lpstr>
      <vt:lpstr>Search Problems</vt:lpstr>
      <vt:lpstr>Classical backtracking problems</vt:lpstr>
      <vt:lpstr>N-queens problem</vt:lpstr>
      <vt:lpstr>Pseudocode</vt:lpstr>
      <vt:lpstr>K coloring</vt:lpstr>
    </vt:vector>
  </TitlesOfParts>
  <Company>Concordia University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Elana Trager</dc:creator>
  <cp:lastModifiedBy>Wayne Wang</cp:lastModifiedBy>
  <cp:revision>1489</cp:revision>
  <cp:lastPrinted>2018-03-23T20:59:14Z</cp:lastPrinted>
  <dcterms:created xsi:type="dcterms:W3CDTF">2007-10-18T16:43:40Z</dcterms:created>
  <dcterms:modified xsi:type="dcterms:W3CDTF">2018-04-19T19:41:29Z</dcterms:modified>
</cp:coreProperties>
</file>

<file path=docProps/thumbnail.jpeg>
</file>